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293" r:id="rId3"/>
    <p:sldId id="257" r:id="rId4"/>
    <p:sldId id="269" r:id="rId5"/>
    <p:sldId id="268" r:id="rId6"/>
    <p:sldId id="286" r:id="rId7"/>
    <p:sldId id="287" r:id="rId8"/>
    <p:sldId id="288" r:id="rId9"/>
    <p:sldId id="289" r:id="rId10"/>
    <p:sldId id="290" r:id="rId11"/>
    <p:sldId id="292" r:id="rId12"/>
    <p:sldId id="291" r:id="rId13"/>
    <p:sldId id="294"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45" autoAdjust="0"/>
    <p:restoredTop sz="94660"/>
  </p:normalViewPr>
  <p:slideViewPr>
    <p:cSldViewPr snapToGrid="0">
      <p:cViewPr>
        <p:scale>
          <a:sx n="75" d="100"/>
          <a:sy n="75" d="100"/>
        </p:scale>
        <p:origin x="1122" y="31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FF84A5E-8EB8-4043-A8A2-6EEACAD9161C}" type="datetimeFigureOut">
              <a:rPr lang="en-US" smtClean="0"/>
              <a:t>4/26/2019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1881D3-B875-4970-A833-2D0963354114}" type="slidenum">
              <a:rPr lang="en-US" smtClean="0"/>
              <a:t>‹#›</a:t>
            </a:fld>
            <a:endParaRPr lang="en-US"/>
          </a:p>
        </p:txBody>
      </p:sp>
    </p:spTree>
    <p:extLst>
      <p:ext uri="{BB962C8B-B14F-4D97-AF65-F5344CB8AC3E}">
        <p14:creationId xmlns:p14="http://schemas.microsoft.com/office/powerpoint/2010/main" val="8689859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973"/>
            <a:ext cx="9144000" cy="2387600"/>
          </a:xfrm>
        </p:spPr>
        <p:txBody>
          <a:bodyPr/>
          <a:lstStyle/>
          <a:p>
            <a:r>
              <a:rPr lang="en-US" dirty="0" smtClean="0"/>
              <a:t>MATLAB</a:t>
            </a:r>
            <a:endParaRPr lang="en-US" dirty="0"/>
          </a:p>
        </p:txBody>
      </p:sp>
      <p:sp>
        <p:nvSpPr>
          <p:cNvPr id="3" name="Subtitle 2"/>
          <p:cNvSpPr>
            <a:spLocks noGrp="1"/>
          </p:cNvSpPr>
          <p:nvPr>
            <p:ph type="subTitle" idx="1"/>
          </p:nvPr>
        </p:nvSpPr>
        <p:spPr>
          <a:xfrm>
            <a:off x="1524000" y="2787648"/>
            <a:ext cx="9144000" cy="1655762"/>
          </a:xfrm>
        </p:spPr>
        <p:txBody>
          <a:bodyPr>
            <a:noAutofit/>
          </a:bodyPr>
          <a:lstStyle/>
          <a:p>
            <a:r>
              <a:rPr lang="en-US" sz="3200" dirty="0" smtClean="0"/>
              <a:t>Lab Six </a:t>
            </a:r>
          </a:p>
          <a:p>
            <a:r>
              <a:rPr lang="en-US" sz="3200" dirty="0" smtClean="0"/>
              <a:t>Exercises</a:t>
            </a:r>
          </a:p>
          <a:p>
            <a:endParaRPr lang="en-US" sz="3200" dirty="0" smtClean="0"/>
          </a:p>
          <a:p>
            <a:r>
              <a:rPr lang="en-US" sz="3200" dirty="0" smtClean="0"/>
              <a:t>Instructor: </a:t>
            </a:r>
            <a:r>
              <a:rPr lang="zh-TW" altLang="en-US" sz="3200" dirty="0" smtClean="0"/>
              <a:t>黃世強 </a:t>
            </a:r>
            <a:r>
              <a:rPr lang="en-US" altLang="zh-TW" sz="3200" dirty="0" smtClean="0"/>
              <a:t>(</a:t>
            </a:r>
            <a:r>
              <a:rPr lang="en-US" sz="3200" dirty="0" smtClean="0"/>
              <a:t>Sai-Keung Wong)</a:t>
            </a:r>
            <a:endParaRPr lang="en-US" sz="32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4963"/>
            <a:ext cx="10515600" cy="1325563"/>
          </a:xfrm>
        </p:spPr>
        <p:txBody>
          <a:bodyPr/>
          <a:lstStyle/>
          <a:p>
            <a:r>
              <a:rPr lang="en-US" dirty="0" smtClean="0"/>
              <a:t>(50%) Problem 6.3</a:t>
            </a:r>
            <a:endParaRPr lang="en-US" dirty="0"/>
          </a:p>
        </p:txBody>
      </p:sp>
      <p:sp>
        <p:nvSpPr>
          <p:cNvPr id="3" name="Content Placeholder 2"/>
          <p:cNvSpPr>
            <a:spLocks noGrp="1"/>
          </p:cNvSpPr>
          <p:nvPr>
            <p:ph idx="1"/>
          </p:nvPr>
        </p:nvSpPr>
        <p:spPr>
          <a:xfrm>
            <a:off x="838200" y="1115120"/>
            <a:ext cx="10515600" cy="5742879"/>
          </a:xfrm>
        </p:spPr>
        <p:txBody>
          <a:bodyPr>
            <a:normAutofit fontScale="85000" lnSpcReduction="20000"/>
          </a:bodyPr>
          <a:lstStyle/>
          <a:p>
            <a:pPr marL="0" indent="0">
              <a:buNone/>
            </a:pPr>
            <a:r>
              <a:rPr lang="en-US" dirty="0" smtClean="0"/>
              <a:t>There are four functions which are defined as follows.</a:t>
            </a:r>
          </a:p>
          <a:p>
            <a:pPr marL="0" indent="0">
              <a:buNone/>
            </a:pPr>
            <a:r>
              <a:rPr lang="en-US" dirty="0" smtClean="0"/>
              <a:t>y1(x) = sin(x);      y2(x</a:t>
            </a:r>
            <a:r>
              <a:rPr lang="en-US" dirty="0"/>
              <a:t>) = </a:t>
            </a:r>
            <a:r>
              <a:rPr lang="en-US" dirty="0" smtClean="0"/>
              <a:t>cos(2x);         3(x) = x</a:t>
            </a:r>
            <a:r>
              <a:rPr lang="en-US" baseline="30000" dirty="0" smtClean="0"/>
              <a:t>2</a:t>
            </a:r>
            <a:r>
              <a:rPr lang="en-US" dirty="0" smtClean="0"/>
              <a:t>sin(x)e</a:t>
            </a:r>
            <a:r>
              <a:rPr lang="en-US" baseline="30000" dirty="0" smtClean="0"/>
              <a:t>-(</a:t>
            </a:r>
            <a:r>
              <a:rPr lang="en-US" baseline="30000" dirty="0"/>
              <a:t>x-1</a:t>
            </a:r>
            <a:r>
              <a:rPr lang="en-US" baseline="30000" dirty="0" smtClean="0"/>
              <a:t>)</a:t>
            </a:r>
            <a:r>
              <a:rPr lang="en-US" dirty="0" smtClean="0"/>
              <a:t>;</a:t>
            </a:r>
            <a:r>
              <a:rPr lang="en-US" baseline="30000" dirty="0" smtClean="0"/>
              <a:t>       </a:t>
            </a:r>
            <a:r>
              <a:rPr lang="en-US" dirty="0" smtClean="0"/>
              <a:t>y4(x) = 4-x/2</a:t>
            </a:r>
            <a:endParaRPr lang="en-US" baseline="30000" dirty="0" smtClean="0"/>
          </a:p>
          <a:p>
            <a:pPr marL="514350" indent="-514350">
              <a:buAutoNum type="arabicPeriod"/>
            </a:pPr>
            <a:r>
              <a:rPr lang="en-US" dirty="0" smtClean="0"/>
              <a:t>Ask to input x0 inside [0, 10]. If x0 is 0, quit the program.</a:t>
            </a:r>
          </a:p>
          <a:p>
            <a:pPr marL="514350" indent="-514350">
              <a:buAutoNum type="arabicPeriod"/>
            </a:pPr>
            <a:r>
              <a:rPr lang="en-US" dirty="0" smtClean="0"/>
              <a:t>Use </a:t>
            </a:r>
            <a:r>
              <a:rPr lang="en-US" dirty="0" smtClean="0"/>
              <a:t>a 2x2 grid on a figure. Draw the curves of all the functions for x inside [0, 10]. Each curve is drawn in a subfigure. Set the step size properly so that all the curves are smooth.</a:t>
            </a:r>
          </a:p>
          <a:p>
            <a:pPr marL="514350" indent="-514350">
              <a:buFont typeface="Arial" panose="020B0604020202020204" pitchFamily="34" charset="0"/>
              <a:buAutoNum type="arabicPeriod"/>
            </a:pPr>
            <a:r>
              <a:rPr lang="en-US" dirty="0"/>
              <a:t>Animate all the figures for x from 0 to 10. Set pause duration as 0.025 for each step. The animation must be interactive.</a:t>
            </a:r>
          </a:p>
          <a:p>
            <a:pPr marL="514350" indent="-514350">
              <a:buAutoNum type="arabicPeriod"/>
            </a:pPr>
            <a:r>
              <a:rPr lang="en-US" dirty="0" smtClean="0"/>
              <a:t>While x changes, a </a:t>
            </a:r>
            <a:r>
              <a:rPr lang="en-US" dirty="0" smtClean="0"/>
              <a:t>line segment ((x, </a:t>
            </a:r>
            <a:r>
              <a:rPr lang="en-US" dirty="0" err="1" smtClean="0"/>
              <a:t>yi</a:t>
            </a:r>
            <a:r>
              <a:rPr lang="en-US" dirty="0" smtClean="0"/>
              <a:t>(x)), (x, 0)) </a:t>
            </a:r>
            <a:r>
              <a:rPr lang="en-US" dirty="0" smtClean="0"/>
              <a:t>is drawn on </a:t>
            </a:r>
            <a:r>
              <a:rPr lang="en-US" dirty="0" smtClean="0"/>
              <a:t>the respective figure for each curve </a:t>
            </a:r>
            <a:r>
              <a:rPr lang="en-US" dirty="0" err="1" smtClean="0"/>
              <a:t>i</a:t>
            </a:r>
            <a:r>
              <a:rPr lang="en-US" dirty="0" smtClean="0"/>
              <a:t>.</a:t>
            </a:r>
          </a:p>
          <a:p>
            <a:pPr marL="514350" indent="-514350">
              <a:buAutoNum type="arabicPeriod"/>
            </a:pPr>
            <a:r>
              <a:rPr lang="en-US" dirty="0" smtClean="0"/>
              <a:t>Compute </a:t>
            </a:r>
            <a:r>
              <a:rPr lang="en-US" dirty="0" smtClean="0"/>
              <a:t>the area of a region for each curve. The area is bounded by the curve, the axis, and the x-coordinate interval inside [0, </a:t>
            </a:r>
            <a:r>
              <a:rPr lang="en-US" dirty="0" smtClean="0"/>
              <a:t>x0].</a:t>
            </a:r>
            <a:endParaRPr lang="en-US" dirty="0" smtClean="0"/>
          </a:p>
          <a:p>
            <a:pPr marL="514350" indent="-514350">
              <a:buAutoNum type="arabicPeriod"/>
            </a:pPr>
            <a:r>
              <a:rPr lang="en-US" dirty="0" smtClean="0"/>
              <a:t>Sort the areas in ascending order.  Thus each function is associated with an order number.</a:t>
            </a:r>
          </a:p>
          <a:p>
            <a:pPr marL="514350" indent="-514350">
              <a:buFont typeface="Arial" panose="020B0604020202020204" pitchFamily="34" charset="0"/>
              <a:buAutoNum type="arabicPeriod"/>
            </a:pPr>
            <a:r>
              <a:rPr lang="en-US" dirty="0"/>
              <a:t>Show a title of each </a:t>
            </a:r>
            <a:r>
              <a:rPr lang="en-US" dirty="0" smtClean="0"/>
              <a:t>figure, and also the order number in the sorted result. </a:t>
            </a:r>
            <a:r>
              <a:rPr lang="en-US" dirty="0"/>
              <a:t>The </a:t>
            </a:r>
            <a:r>
              <a:rPr lang="en-US" dirty="0" smtClean="0"/>
              <a:t>format of the title </a:t>
            </a:r>
            <a:r>
              <a:rPr lang="en-US" dirty="0"/>
              <a:t>is </a:t>
            </a:r>
            <a:r>
              <a:rPr lang="en-US" dirty="0" smtClean="0"/>
              <a:t>as follows:</a:t>
            </a:r>
          </a:p>
          <a:p>
            <a:pPr marL="0" indent="0">
              <a:buNone/>
            </a:pPr>
            <a:r>
              <a:rPr lang="en-US" dirty="0" smtClean="0"/>
              <a:t>            (order number): function definition: Area = …</a:t>
            </a:r>
          </a:p>
          <a:p>
            <a:pPr marL="0" indent="0">
              <a:buNone/>
            </a:pPr>
            <a:endParaRPr lang="en-US" baseline="30000" dirty="0"/>
          </a:p>
          <a:p>
            <a:pPr marL="0" indent="0">
              <a:buNone/>
            </a:pPr>
            <a:endParaRPr lang="en-US" dirty="0"/>
          </a:p>
        </p:txBody>
      </p:sp>
    </p:spTree>
    <p:extLst>
      <p:ext uri="{BB962C8B-B14F-4D97-AF65-F5344CB8AC3E}">
        <p14:creationId xmlns:p14="http://schemas.microsoft.com/office/powerpoint/2010/main" val="42758788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6318" y="-144963"/>
            <a:ext cx="10515600" cy="1325563"/>
          </a:xfrm>
        </p:spPr>
        <p:txBody>
          <a:bodyPr/>
          <a:lstStyle/>
          <a:p>
            <a:r>
              <a:rPr lang="en-US" dirty="0" smtClean="0"/>
              <a:t>Problem 6.3</a:t>
            </a:r>
            <a:endParaRPr lang="en-US" dirty="0"/>
          </a:p>
        </p:txBody>
      </p:sp>
      <p:sp>
        <p:nvSpPr>
          <p:cNvPr id="3" name="Content Placeholder 2"/>
          <p:cNvSpPr>
            <a:spLocks noGrp="1"/>
          </p:cNvSpPr>
          <p:nvPr>
            <p:ph idx="1"/>
          </p:nvPr>
        </p:nvSpPr>
        <p:spPr>
          <a:xfrm>
            <a:off x="446318" y="897406"/>
            <a:ext cx="10515600" cy="5742879"/>
          </a:xfrm>
        </p:spPr>
        <p:txBody>
          <a:bodyPr>
            <a:normAutofit/>
          </a:bodyPr>
          <a:lstStyle/>
          <a:p>
            <a:pPr marL="0" indent="0">
              <a:buNone/>
            </a:pPr>
            <a:r>
              <a:rPr lang="en-US" dirty="0" smtClean="0"/>
              <a:t>There are four functions which are defined as follows.</a:t>
            </a:r>
          </a:p>
          <a:p>
            <a:pPr marL="0" indent="0">
              <a:buNone/>
            </a:pPr>
            <a:r>
              <a:rPr lang="en-US" dirty="0" smtClean="0"/>
              <a:t>y1(x) = sin(x);      y2(x</a:t>
            </a:r>
            <a:r>
              <a:rPr lang="en-US" dirty="0"/>
              <a:t>) = </a:t>
            </a:r>
            <a:r>
              <a:rPr lang="en-US" dirty="0" smtClean="0"/>
              <a:t>cos(2x);         3(x) = x</a:t>
            </a:r>
            <a:r>
              <a:rPr lang="en-US" baseline="30000" dirty="0" smtClean="0"/>
              <a:t>2</a:t>
            </a:r>
            <a:r>
              <a:rPr lang="en-US" dirty="0" smtClean="0"/>
              <a:t>sin(x)e</a:t>
            </a:r>
            <a:r>
              <a:rPr lang="en-US" baseline="30000" dirty="0" smtClean="0"/>
              <a:t>-(</a:t>
            </a:r>
            <a:r>
              <a:rPr lang="en-US" baseline="30000" dirty="0"/>
              <a:t>x-1</a:t>
            </a:r>
            <a:r>
              <a:rPr lang="en-US" baseline="30000" dirty="0" smtClean="0"/>
              <a:t>)</a:t>
            </a:r>
            <a:r>
              <a:rPr lang="en-US" dirty="0" smtClean="0"/>
              <a:t>;</a:t>
            </a:r>
            <a:r>
              <a:rPr lang="en-US" baseline="30000" dirty="0" smtClean="0"/>
              <a:t>       </a:t>
            </a:r>
            <a:r>
              <a:rPr lang="en-US" dirty="0" smtClean="0"/>
              <a:t>y4(x) = 4-x/2</a:t>
            </a:r>
            <a:endParaRPr lang="en-US" baseline="30000" dirty="0" smtClean="0"/>
          </a:p>
          <a:p>
            <a:pPr marL="0" indent="0">
              <a:buNone/>
            </a:pPr>
            <a:endParaRPr lang="en-US" baseline="30000" dirty="0"/>
          </a:p>
          <a:p>
            <a:pPr marL="0" indent="0">
              <a:buNone/>
            </a:pPr>
            <a:endParaRPr lang="en-US" dirty="0"/>
          </a:p>
        </p:txBody>
      </p:sp>
      <p:pic>
        <p:nvPicPr>
          <p:cNvPr id="5" name="Picture 4"/>
          <p:cNvPicPr>
            <a:picLocks noChangeAspect="1"/>
          </p:cNvPicPr>
          <p:nvPr/>
        </p:nvPicPr>
        <p:blipFill rotWithShape="1">
          <a:blip r:embed="rId2"/>
          <a:srcRect l="20762" t="30487" r="42667" b="11609"/>
          <a:stretch/>
        </p:blipFill>
        <p:spPr>
          <a:xfrm>
            <a:off x="5707743" y="1894114"/>
            <a:ext cx="5573486" cy="4963886"/>
          </a:xfrm>
          <a:prstGeom prst="rect">
            <a:avLst/>
          </a:prstGeom>
        </p:spPr>
      </p:pic>
      <p:sp>
        <p:nvSpPr>
          <p:cNvPr id="6" name="Rectangle 5"/>
          <p:cNvSpPr/>
          <p:nvPr/>
        </p:nvSpPr>
        <p:spPr>
          <a:xfrm>
            <a:off x="381001" y="2083307"/>
            <a:ext cx="5254171" cy="4031873"/>
          </a:xfrm>
          <a:prstGeom prst="rect">
            <a:avLst/>
          </a:prstGeom>
        </p:spPr>
        <p:txBody>
          <a:bodyPr wrap="square">
            <a:spAutoFit/>
          </a:bodyPr>
          <a:lstStyle/>
          <a:p>
            <a:r>
              <a:rPr lang="en-US" sz="3200" dirty="0"/>
              <a:t>Show a title of each figure, and also the order number in the sorted result. The format of the title is as follows:</a:t>
            </a:r>
          </a:p>
          <a:p>
            <a:r>
              <a:rPr lang="en-US" sz="3200" dirty="0" smtClean="0"/>
              <a:t> </a:t>
            </a:r>
            <a:r>
              <a:rPr lang="en-US" sz="3200" dirty="0"/>
              <a:t>(order number): function definition: Area = </a:t>
            </a:r>
            <a:r>
              <a:rPr lang="en-US" sz="3200" dirty="0" smtClean="0"/>
              <a:t>…</a:t>
            </a:r>
          </a:p>
          <a:p>
            <a:endParaRPr lang="en-US" sz="3200" dirty="0"/>
          </a:p>
          <a:p>
            <a:r>
              <a:rPr lang="en-US" sz="3200" dirty="0" smtClean="0"/>
              <a:t>Hint: area = </a:t>
            </a:r>
            <a:r>
              <a:rPr lang="en-US" sz="3200" dirty="0" err="1" smtClean="0"/>
              <a:t>int</a:t>
            </a:r>
            <a:r>
              <a:rPr lang="en-US" sz="3200" dirty="0" smtClean="0"/>
              <a:t>(abs(</a:t>
            </a:r>
            <a:r>
              <a:rPr lang="en-US" sz="3200" dirty="0" err="1" smtClean="0"/>
              <a:t>yi</a:t>
            </a:r>
            <a:r>
              <a:rPr lang="en-US" sz="3200" dirty="0" smtClean="0"/>
              <a:t>),x,0,x0).</a:t>
            </a:r>
            <a:endParaRPr lang="en-US" sz="3200" dirty="0"/>
          </a:p>
        </p:txBody>
      </p:sp>
      <p:sp>
        <p:nvSpPr>
          <p:cNvPr id="4" name="Rectangle 3"/>
          <p:cNvSpPr/>
          <p:nvPr/>
        </p:nvSpPr>
        <p:spPr>
          <a:xfrm>
            <a:off x="11281229" y="2177534"/>
            <a:ext cx="803425" cy="369332"/>
          </a:xfrm>
          <a:prstGeom prst="rect">
            <a:avLst/>
          </a:prstGeom>
        </p:spPr>
        <p:txBody>
          <a:bodyPr wrap="none">
            <a:spAutoFit/>
          </a:bodyPr>
          <a:lstStyle/>
          <a:p>
            <a:r>
              <a:rPr lang="en-US" b="1" dirty="0" smtClean="0">
                <a:solidFill>
                  <a:srgbClr val="FF0000"/>
                </a:solidFill>
              </a:rPr>
              <a:t>x0 =10</a:t>
            </a:r>
            <a:endParaRPr lang="en-US" b="1" dirty="0">
              <a:solidFill>
                <a:srgbClr val="FF0000"/>
              </a:solidFill>
            </a:endParaRPr>
          </a:p>
        </p:txBody>
      </p:sp>
    </p:spTree>
    <p:extLst>
      <p:ext uri="{BB962C8B-B14F-4D97-AF65-F5344CB8AC3E}">
        <p14:creationId xmlns:p14="http://schemas.microsoft.com/office/powerpoint/2010/main" val="404454712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6.3</a:t>
            </a:r>
            <a:r>
              <a:rPr lang="en-US" dirty="0" smtClean="0"/>
              <a:t>. x0 = 1 </a:t>
            </a:r>
            <a:endParaRPr lang="en-US" dirty="0"/>
          </a:p>
        </p:txBody>
      </p:sp>
      <p:pic>
        <p:nvPicPr>
          <p:cNvPr id="5" name="lab_06_integral_animation_4subfigures_01">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1038" y="1825625"/>
            <a:ext cx="8288337" cy="4351338"/>
          </a:xfrm>
        </p:spPr>
      </p:pic>
    </p:spTree>
    <p:extLst>
      <p:ext uri="{BB962C8B-B14F-4D97-AF65-F5344CB8AC3E}">
        <p14:creationId xmlns:p14="http://schemas.microsoft.com/office/powerpoint/2010/main" val="25619060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6.3</a:t>
            </a:r>
            <a:r>
              <a:rPr lang="en-US" dirty="0" smtClean="0"/>
              <a:t>. x0 = 5 </a:t>
            </a:r>
            <a:endParaRPr lang="en-US" dirty="0"/>
          </a:p>
        </p:txBody>
      </p:sp>
      <p:pic>
        <p:nvPicPr>
          <p:cNvPr id="4" name="lab_06_integral_animation_4subfigures_0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951038" y="1825625"/>
            <a:ext cx="8288337" cy="4351338"/>
          </a:xfrm>
        </p:spPr>
      </p:pic>
    </p:spTree>
    <p:extLst>
      <p:ext uri="{BB962C8B-B14F-4D97-AF65-F5344CB8AC3E}">
        <p14:creationId xmlns:p14="http://schemas.microsoft.com/office/powerpoint/2010/main" val="212143522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35825039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a:xfrm>
            <a:off x="838200" y="1825625"/>
            <a:ext cx="10515600" cy="4836432"/>
          </a:xfrm>
        </p:spPr>
        <p:txBody>
          <a:bodyPr>
            <a:normAutofit fontScale="92500" lnSpcReduction="20000"/>
          </a:bodyPr>
          <a:lstStyle/>
          <a:p>
            <a:pPr marL="0" indent="0">
              <a:buNone/>
            </a:pPr>
            <a:r>
              <a:rPr lang="en-US" dirty="0" smtClean="0"/>
              <a:t>Write all your programs in a folder. The folder name is your lab06_student_ID.</a:t>
            </a:r>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lab06_X_yourStudentID.m,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lab06_3_12345678.m</a:t>
            </a:r>
            <a:r>
              <a:rPr lang="en-US" dirty="0" smtClean="0"/>
              <a:t>.</a:t>
            </a:r>
          </a:p>
          <a:p>
            <a:pPr marL="0" indent="0">
              <a:buNone/>
            </a:pPr>
            <a:endParaRPr lang="en-US" dirty="0" smtClean="0"/>
          </a:p>
          <a:p>
            <a:pPr marL="0" indent="0">
              <a:buNone/>
            </a:pPr>
            <a:r>
              <a:rPr lang="en-US" altLang="zh-TW" dirty="0"/>
              <a:t>Do not 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a:p>
            <a:pPr marL="0" indent="0">
              <a:buNone/>
            </a:pPr>
            <a:r>
              <a:rPr lang="en-US" dirty="0" smtClean="0"/>
              <a:t>For animation, it must be interactive.</a:t>
            </a:r>
          </a:p>
        </p:txBody>
      </p:sp>
    </p:spTree>
    <p:extLst>
      <p:ext uri="{BB962C8B-B14F-4D97-AF65-F5344CB8AC3E}">
        <p14:creationId xmlns:p14="http://schemas.microsoft.com/office/powerpoint/2010/main" val="156358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err="1" smtClean="0"/>
              <a:t>clf</a:t>
            </a:r>
            <a:r>
              <a:rPr lang="en-US" dirty="0" smtClean="0"/>
              <a:t>; clear; </a:t>
            </a:r>
            <a:r>
              <a:rPr lang="en-US" dirty="0" err="1" smtClean="0"/>
              <a:t>clc</a:t>
            </a:r>
            <a:r>
              <a:rPr lang="en-US" dirty="0" smtClean="0"/>
              <a:t>;		% clear the current figure</a:t>
            </a:r>
          </a:p>
          <a:p>
            <a:pPr marL="0" indent="0">
              <a:buNone/>
            </a:pPr>
            <a:r>
              <a:rPr lang="en-US" dirty="0"/>
              <a:t>	</a:t>
            </a:r>
            <a:r>
              <a:rPr lang="en-US" dirty="0" smtClean="0"/>
              <a:t>			% clear variables, and clear screen</a:t>
            </a:r>
          </a:p>
          <a:p>
            <a:pPr marL="0" indent="0">
              <a:buNone/>
            </a:pPr>
            <a:endParaRPr lang="en-US" dirty="0"/>
          </a:p>
          <a:p>
            <a:pPr marL="0" indent="0">
              <a:buNone/>
            </a:pPr>
            <a:r>
              <a:rPr lang="en-US" dirty="0" err="1"/>
              <a:t>d</a:t>
            </a:r>
            <a:r>
              <a:rPr lang="en-US" dirty="0" err="1" smtClean="0"/>
              <a:t>isp</a:t>
            </a:r>
            <a:r>
              <a:rPr lang="en-US" dirty="0" smtClean="0"/>
              <a:t>(‘Lab Problem 6.1’) 	% show Lab P</a:t>
            </a:r>
            <a:r>
              <a:rPr lang="en-US" altLang="zh-TW" dirty="0" smtClean="0"/>
              <a:t>roblem </a:t>
            </a:r>
            <a:r>
              <a:rPr lang="en-US" dirty="0" smtClean="0"/>
              <a:t>6.1</a:t>
            </a:r>
            <a:endParaRPr lang="en-US" dirty="0"/>
          </a:p>
        </p:txBody>
      </p:sp>
    </p:spTree>
    <p:extLst>
      <p:ext uri="{BB962C8B-B14F-4D97-AF65-F5344CB8AC3E}">
        <p14:creationId xmlns:p14="http://schemas.microsoft.com/office/powerpoint/2010/main" val="2386514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Assignment Number: …</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 </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434898" y="110482"/>
            <a:ext cx="11452302" cy="1325563"/>
          </a:xfrm>
        </p:spPr>
        <p:txBody>
          <a:bodyPr/>
          <a:lstStyle/>
          <a:p>
            <a:r>
              <a:rPr lang="en-US" altLang="zh-TW" dirty="0" smtClean="0"/>
              <a:t>(0%) Problem 6.1</a:t>
            </a:r>
            <a:r>
              <a:rPr lang="en-US" altLang="zh-TW" b="1" dirty="0" smtClean="0"/>
              <a:t>. Ignore this question</a:t>
            </a:r>
            <a:r>
              <a:rPr lang="en-US" altLang="zh-TW" dirty="0" smtClean="0"/>
              <a:t>.</a:t>
            </a:r>
            <a:endParaRPr lang="zh-TW" altLang="en-US" dirty="0"/>
          </a:p>
        </p:txBody>
      </p:sp>
      <p:sp>
        <p:nvSpPr>
          <p:cNvPr id="3" name="內容版面配置區 2"/>
          <p:cNvSpPr>
            <a:spLocks noGrp="1"/>
          </p:cNvSpPr>
          <p:nvPr>
            <p:ph idx="1"/>
          </p:nvPr>
        </p:nvSpPr>
        <p:spPr>
          <a:xfrm>
            <a:off x="838200" y="1148284"/>
            <a:ext cx="10515600" cy="5266481"/>
          </a:xfrm>
        </p:spPr>
        <p:txBody>
          <a:bodyPr>
            <a:normAutofit fontScale="77500" lnSpcReduction="20000"/>
          </a:bodyPr>
          <a:lstStyle/>
          <a:p>
            <a:pPr marL="0" indent="0">
              <a:buNone/>
            </a:pPr>
            <a:r>
              <a:rPr lang="en-US" altLang="zh-TW" dirty="0" smtClean="0"/>
              <a:t>Assume that Y is generated randomly in a uniform manner inside [1,2].</a:t>
            </a:r>
          </a:p>
          <a:p>
            <a:pPr marL="0" indent="0">
              <a:buNone/>
            </a:pPr>
            <a:r>
              <a:rPr lang="en-US" altLang="zh-TW" dirty="0" smtClean="0"/>
              <a:t>Let X = F(Y) = 3Y</a:t>
            </a:r>
            <a:r>
              <a:rPr lang="en-US" altLang="zh-TW" baseline="30000" dirty="0" smtClean="0"/>
              <a:t>3</a:t>
            </a:r>
            <a:r>
              <a:rPr lang="en-US" altLang="zh-TW" dirty="0" smtClean="0"/>
              <a:t> – 2Y.</a:t>
            </a:r>
          </a:p>
          <a:p>
            <a:pPr marL="0" indent="0">
              <a:buNone/>
            </a:pPr>
            <a:endParaRPr lang="en-US" altLang="zh-TW" dirty="0"/>
          </a:p>
          <a:p>
            <a:pPr marL="0" indent="0">
              <a:buNone/>
            </a:pPr>
            <a:r>
              <a:rPr lang="en-US" altLang="zh-TW" dirty="0" smtClean="0"/>
              <a:t>Compute the pdf of X.</a:t>
            </a:r>
          </a:p>
          <a:p>
            <a:pPr marL="0" indent="0">
              <a:buNone/>
            </a:pPr>
            <a:r>
              <a:rPr lang="en-US" altLang="zh-TW" dirty="0" smtClean="0"/>
              <a:t>Ask to input the number of samples of X. Let the number be n. Implement the following steps:</a:t>
            </a:r>
          </a:p>
          <a:p>
            <a:pPr marL="0" indent="0">
              <a:buNone/>
            </a:pPr>
            <a:r>
              <a:rPr lang="en-US" altLang="zh-TW" dirty="0" smtClean="0"/>
              <a:t>1. If n is zero, quit the program.</a:t>
            </a:r>
          </a:p>
          <a:p>
            <a:pPr marL="0" indent="0">
              <a:buNone/>
            </a:pPr>
            <a:r>
              <a:rPr lang="en-US" altLang="zh-TW" dirty="0" smtClean="0"/>
              <a:t>2. Clear the figure(s).</a:t>
            </a:r>
          </a:p>
          <a:p>
            <a:pPr marL="0" indent="0">
              <a:buNone/>
            </a:pPr>
            <a:r>
              <a:rPr lang="en-US" altLang="zh-TW" dirty="0" smtClean="0"/>
              <a:t>3. Randomly generate n samples of X. </a:t>
            </a:r>
          </a:p>
          <a:p>
            <a:pPr marL="0" indent="0">
              <a:buNone/>
            </a:pPr>
            <a:r>
              <a:rPr lang="en-US" altLang="zh-TW" dirty="0" smtClean="0"/>
              <a:t>4. Report the average (M) and standard deviation (SD) of the n samples as the title of the figure. The format is: M: …; SD: …</a:t>
            </a:r>
          </a:p>
          <a:p>
            <a:pPr marL="0" indent="0">
              <a:buNone/>
            </a:pPr>
            <a:r>
              <a:rPr lang="en-US" altLang="zh-TW" dirty="0" smtClean="0"/>
              <a:t>5. Show the n samples in a histogram in pdf format in a figure H.</a:t>
            </a:r>
          </a:p>
          <a:p>
            <a:pPr marL="0" indent="0">
              <a:buNone/>
            </a:pPr>
            <a:r>
              <a:rPr lang="en-US" altLang="zh-TW" dirty="0" smtClean="0"/>
              <a:t>6. Draw the pdf of X on the same figure H.</a:t>
            </a:r>
          </a:p>
          <a:p>
            <a:pPr marL="0" indent="0">
              <a:buNone/>
            </a:pPr>
            <a:r>
              <a:rPr lang="en-US" altLang="zh-TW" dirty="0" smtClean="0"/>
              <a:t>7. Animate a point to move along the curve of the pdf from </a:t>
            </a:r>
            <a:r>
              <a:rPr lang="en-US" altLang="zh-TW" b="1" dirty="0" smtClean="0"/>
              <a:t>left to right</a:t>
            </a:r>
            <a:r>
              <a:rPr lang="en-US" altLang="zh-TW" dirty="0" smtClean="0"/>
              <a:t>.</a:t>
            </a:r>
          </a:p>
          <a:p>
            <a:pPr marL="0" indent="0">
              <a:buNone/>
            </a:pPr>
            <a:r>
              <a:rPr lang="en-US" altLang="zh-TW" dirty="0"/>
              <a:t>8</a:t>
            </a:r>
            <a:r>
              <a:rPr lang="en-US" altLang="zh-TW" dirty="0" smtClean="0"/>
              <a:t>. Go to step 1.</a:t>
            </a:r>
          </a:p>
          <a:p>
            <a:pPr marL="0" indent="0">
              <a:buNone/>
            </a:pPr>
            <a:endParaRPr lang="en-US" altLang="zh-TW" dirty="0" smtClean="0"/>
          </a:p>
          <a:p>
            <a:pPr marL="0" indent="0">
              <a:buNone/>
            </a:pPr>
            <a:endParaRPr lang="en-US" altLang="zh-TW" dirty="0"/>
          </a:p>
        </p:txBody>
      </p:sp>
    </p:spTree>
    <p:extLst>
      <p:ext uri="{BB962C8B-B14F-4D97-AF65-F5344CB8AC3E}">
        <p14:creationId xmlns:p14="http://schemas.microsoft.com/office/powerpoint/2010/main" val="6962395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(50%) Problem 6.2. </a:t>
            </a:r>
            <a:endParaRPr lang="zh-TW" altLang="en-US" dirty="0"/>
          </a:p>
        </p:txBody>
      </p:sp>
      <p:sp>
        <p:nvSpPr>
          <p:cNvPr id="3" name="內容版面配置區 2"/>
          <p:cNvSpPr>
            <a:spLocks noGrp="1"/>
          </p:cNvSpPr>
          <p:nvPr>
            <p:ph idx="1"/>
          </p:nvPr>
        </p:nvSpPr>
        <p:spPr>
          <a:xfrm>
            <a:off x="838200" y="1148284"/>
            <a:ext cx="10515600" cy="5520145"/>
          </a:xfrm>
        </p:spPr>
        <p:txBody>
          <a:bodyPr>
            <a:normAutofit fontScale="70000" lnSpcReduction="20000"/>
          </a:bodyPr>
          <a:lstStyle/>
          <a:p>
            <a:pPr marL="0" indent="0">
              <a:buNone/>
            </a:pPr>
            <a:r>
              <a:rPr lang="en-US" altLang="zh-TW" dirty="0"/>
              <a:t>Assume that Y is generated randomly in a uniform manner inside </a:t>
            </a:r>
            <a:r>
              <a:rPr lang="en-US" altLang="zh-TW" dirty="0" smtClean="0"/>
              <a:t>[0,1].</a:t>
            </a:r>
            <a:endParaRPr lang="en-US" altLang="zh-TW" dirty="0"/>
          </a:p>
          <a:p>
            <a:pPr marL="0" indent="0">
              <a:buNone/>
            </a:pPr>
            <a:r>
              <a:rPr lang="en-US" altLang="zh-TW" dirty="0"/>
              <a:t>Let X = F(Y) = </a:t>
            </a:r>
            <a:r>
              <a:rPr lang="en-US" altLang="zh-TW" dirty="0" smtClean="0"/>
              <a:t>aY</a:t>
            </a:r>
            <a:r>
              <a:rPr lang="en-US" altLang="zh-TW" baseline="30000" dirty="0" smtClean="0"/>
              <a:t>2</a:t>
            </a:r>
            <a:r>
              <a:rPr lang="en-US" altLang="zh-TW" dirty="0" smtClean="0"/>
              <a:t> + </a:t>
            </a:r>
            <a:r>
              <a:rPr lang="en-US" altLang="zh-TW" dirty="0" err="1" smtClean="0"/>
              <a:t>bY</a:t>
            </a:r>
            <a:r>
              <a:rPr lang="en-US" altLang="zh-TW" dirty="0" smtClean="0"/>
              <a:t> + c.</a:t>
            </a:r>
            <a:endParaRPr lang="en-US" altLang="zh-TW" dirty="0"/>
          </a:p>
          <a:p>
            <a:pPr marL="0" indent="0">
              <a:buNone/>
            </a:pPr>
            <a:endParaRPr lang="en-US" altLang="zh-TW" dirty="0" smtClean="0"/>
          </a:p>
          <a:p>
            <a:pPr marL="0" indent="0">
              <a:buNone/>
            </a:pPr>
            <a:r>
              <a:rPr lang="en-US" altLang="zh-TW" dirty="0" smtClean="0"/>
              <a:t>Ask to input a,  b, and c. Assume that each of them is nonzero. The valid input is that all of a, b, and c have the same sign.</a:t>
            </a:r>
          </a:p>
          <a:p>
            <a:pPr marL="0" indent="0">
              <a:buNone/>
            </a:pPr>
            <a:r>
              <a:rPr lang="en-US" altLang="zh-TW" dirty="0"/>
              <a:t>Ask to input the number of samples of X. Let the number be n. Implement the following steps:</a:t>
            </a:r>
          </a:p>
          <a:p>
            <a:pPr marL="514350" indent="-514350">
              <a:buFont typeface="+mj-lt"/>
              <a:buAutoNum type="arabicPeriod"/>
            </a:pPr>
            <a:r>
              <a:rPr lang="en-US" altLang="zh-TW" dirty="0" smtClean="0"/>
              <a:t>If </a:t>
            </a:r>
            <a:r>
              <a:rPr lang="en-US" altLang="zh-TW" dirty="0"/>
              <a:t>n is zero, quit the program</a:t>
            </a:r>
            <a:r>
              <a:rPr lang="en-US" altLang="zh-TW" dirty="0" smtClean="0"/>
              <a:t>. n is inside [0, 1000000].</a:t>
            </a:r>
          </a:p>
          <a:p>
            <a:pPr marL="514350" indent="-514350">
              <a:buFont typeface="+mj-lt"/>
              <a:buAutoNum type="arabicPeriod"/>
            </a:pPr>
            <a:r>
              <a:rPr lang="en-US" altLang="zh-TW" dirty="0"/>
              <a:t>Ask to input a,  b, and c</a:t>
            </a:r>
            <a:r>
              <a:rPr lang="en-US" altLang="zh-TW" dirty="0" smtClean="0"/>
              <a:t>. Check if they are valid. If they are invalid, show a message and then quit the program.</a:t>
            </a:r>
            <a:endParaRPr lang="en-US" altLang="zh-TW" dirty="0"/>
          </a:p>
          <a:p>
            <a:pPr marL="514350" indent="-514350">
              <a:buFont typeface="+mj-lt"/>
              <a:buAutoNum type="arabicPeriod"/>
            </a:pPr>
            <a:r>
              <a:rPr lang="en-US" altLang="zh-TW" dirty="0" smtClean="0"/>
              <a:t>Clear </a:t>
            </a:r>
            <a:r>
              <a:rPr lang="en-US" altLang="zh-TW" dirty="0"/>
              <a:t>the figure(s).</a:t>
            </a:r>
          </a:p>
          <a:p>
            <a:pPr marL="514350" indent="-514350">
              <a:buFont typeface="+mj-lt"/>
              <a:buAutoNum type="arabicPeriod"/>
            </a:pPr>
            <a:r>
              <a:rPr lang="en-US" altLang="zh-TW" dirty="0" smtClean="0"/>
              <a:t>Randomly </a:t>
            </a:r>
            <a:r>
              <a:rPr lang="en-US" altLang="zh-TW" dirty="0"/>
              <a:t>generate n samples of X. </a:t>
            </a:r>
          </a:p>
          <a:p>
            <a:pPr marL="514350" indent="-514350">
              <a:buFont typeface="+mj-lt"/>
              <a:buAutoNum type="arabicPeriod"/>
            </a:pPr>
            <a:r>
              <a:rPr lang="en-US" altLang="zh-TW" dirty="0" smtClean="0"/>
              <a:t>Report </a:t>
            </a:r>
            <a:r>
              <a:rPr lang="en-US" altLang="zh-TW" dirty="0"/>
              <a:t>the average (M) and standard deviation (SD) of the n samples as the title of the </a:t>
            </a:r>
            <a:r>
              <a:rPr lang="en-US" altLang="zh-TW" dirty="0" smtClean="0"/>
              <a:t>figure</a:t>
            </a:r>
            <a:r>
              <a:rPr lang="en-US" altLang="zh-TW" dirty="0"/>
              <a:t>. </a:t>
            </a:r>
            <a:r>
              <a:rPr lang="en-US" altLang="zh-TW" dirty="0" smtClean="0"/>
              <a:t>Also, report a, b, and c. The </a:t>
            </a:r>
            <a:r>
              <a:rPr lang="en-US" altLang="zh-TW" dirty="0"/>
              <a:t>format is: </a:t>
            </a:r>
            <a:r>
              <a:rPr lang="en-US" altLang="zh-TW" dirty="0" smtClean="0"/>
              <a:t>M= </a:t>
            </a:r>
            <a:r>
              <a:rPr lang="en-US" altLang="zh-TW" dirty="0"/>
              <a:t>…; </a:t>
            </a:r>
            <a:r>
              <a:rPr lang="en-US" altLang="zh-TW" dirty="0" smtClean="0"/>
              <a:t>SD= …; a=…; b=…; c=…</a:t>
            </a:r>
            <a:endParaRPr lang="en-US" altLang="zh-TW" dirty="0"/>
          </a:p>
          <a:p>
            <a:pPr marL="514350" indent="-514350">
              <a:buFont typeface="+mj-lt"/>
              <a:buAutoNum type="arabicPeriod"/>
            </a:pPr>
            <a:r>
              <a:rPr lang="en-US" altLang="zh-TW" dirty="0" smtClean="0"/>
              <a:t>Show </a:t>
            </a:r>
            <a:r>
              <a:rPr lang="en-US" altLang="zh-TW" dirty="0"/>
              <a:t>the n samples in a histogram in pdf format in a figure H.</a:t>
            </a:r>
          </a:p>
          <a:p>
            <a:pPr marL="514350" indent="-514350">
              <a:buFont typeface="+mj-lt"/>
              <a:buAutoNum type="arabicPeriod"/>
            </a:pPr>
            <a:r>
              <a:rPr lang="en-US" altLang="zh-TW" dirty="0" smtClean="0"/>
              <a:t>Draw </a:t>
            </a:r>
            <a:r>
              <a:rPr lang="en-US" altLang="zh-TW" dirty="0"/>
              <a:t>the pdf </a:t>
            </a:r>
            <a:r>
              <a:rPr lang="en-US" altLang="zh-TW" dirty="0" smtClean="0"/>
              <a:t>of </a:t>
            </a:r>
            <a:r>
              <a:rPr lang="en-US" altLang="zh-TW" dirty="0"/>
              <a:t>X on the same figure H</a:t>
            </a:r>
            <a:r>
              <a:rPr lang="en-US" altLang="zh-TW" dirty="0" smtClean="0"/>
              <a:t>.</a:t>
            </a:r>
          </a:p>
          <a:p>
            <a:pPr marL="514350" indent="-514350">
              <a:buFont typeface="+mj-lt"/>
              <a:buAutoNum type="arabicPeriod"/>
            </a:pPr>
            <a:r>
              <a:rPr lang="en-US" altLang="zh-TW" dirty="0" smtClean="0"/>
              <a:t>Animate a point to move along the curve of the pdf from </a:t>
            </a:r>
            <a:r>
              <a:rPr lang="en-US" altLang="zh-TW" b="1" dirty="0" smtClean="0"/>
              <a:t>right to left</a:t>
            </a:r>
            <a:r>
              <a:rPr lang="en-US" altLang="zh-TW" dirty="0" smtClean="0"/>
              <a:t>.</a:t>
            </a:r>
            <a:endParaRPr lang="en-US" altLang="zh-TW" dirty="0"/>
          </a:p>
          <a:p>
            <a:pPr marL="514350" indent="-514350">
              <a:buFont typeface="+mj-lt"/>
              <a:buAutoNum type="arabicPeriod"/>
            </a:pPr>
            <a:r>
              <a:rPr lang="en-US" altLang="zh-TW" dirty="0" smtClean="0"/>
              <a:t>Go </a:t>
            </a:r>
            <a:r>
              <a:rPr lang="en-US" altLang="zh-TW" dirty="0"/>
              <a:t>to step 1.</a:t>
            </a:r>
          </a:p>
          <a:p>
            <a:pPr marL="0" indent="0">
              <a:buNone/>
            </a:pPr>
            <a:endParaRPr lang="en-US" altLang="zh-TW" dirty="0" smtClean="0"/>
          </a:p>
          <a:p>
            <a:pPr marL="0" indent="0">
              <a:buNone/>
            </a:pPr>
            <a:endParaRPr lang="en-US" altLang="zh-TW" dirty="0"/>
          </a:p>
        </p:txBody>
      </p:sp>
    </p:spTree>
    <p:extLst>
      <p:ext uri="{BB962C8B-B14F-4D97-AF65-F5344CB8AC3E}">
        <p14:creationId xmlns:p14="http://schemas.microsoft.com/office/powerpoint/2010/main" val="33250910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48268" y="-180975"/>
            <a:ext cx="10515600" cy="1325563"/>
          </a:xfrm>
        </p:spPr>
        <p:txBody>
          <a:bodyPr/>
          <a:lstStyle/>
          <a:p>
            <a:r>
              <a:rPr lang="en-US" altLang="zh-TW" dirty="0"/>
              <a:t>Problem </a:t>
            </a:r>
            <a:r>
              <a:rPr lang="en-US" altLang="zh-TW" dirty="0" smtClean="0"/>
              <a:t>6.2</a:t>
            </a:r>
            <a:endParaRPr lang="en-US" dirty="0"/>
          </a:p>
        </p:txBody>
      </p:sp>
      <p:sp>
        <p:nvSpPr>
          <p:cNvPr id="3" name="Content Placeholder 2"/>
          <p:cNvSpPr>
            <a:spLocks noGrp="1"/>
          </p:cNvSpPr>
          <p:nvPr>
            <p:ph idx="1"/>
          </p:nvPr>
        </p:nvSpPr>
        <p:spPr/>
        <p:txBody>
          <a:bodyPr/>
          <a:lstStyle/>
          <a:p>
            <a:pPr marL="0" indent="0">
              <a:buNone/>
            </a:pPr>
            <a:endParaRPr lang="en-US" dirty="0"/>
          </a:p>
        </p:txBody>
      </p:sp>
      <p:pic>
        <p:nvPicPr>
          <p:cNvPr id="5" name="Picture 4"/>
          <p:cNvPicPr>
            <a:picLocks noChangeAspect="1"/>
          </p:cNvPicPr>
          <p:nvPr/>
        </p:nvPicPr>
        <p:blipFill rotWithShape="1">
          <a:blip r:embed="rId2"/>
          <a:srcRect l="9750" t="11334" r="8250" b="9778"/>
          <a:stretch/>
        </p:blipFill>
        <p:spPr>
          <a:xfrm>
            <a:off x="548268" y="758283"/>
            <a:ext cx="11271590" cy="6099717"/>
          </a:xfrm>
          <a:prstGeom prst="rect">
            <a:avLst/>
          </a:prstGeom>
        </p:spPr>
      </p:pic>
    </p:spTree>
    <p:extLst>
      <p:ext uri="{BB962C8B-B14F-4D97-AF65-F5344CB8AC3E}">
        <p14:creationId xmlns:p14="http://schemas.microsoft.com/office/powerpoint/2010/main" val="27316226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srcRect l="10500" t="11333" r="9000" b="8889"/>
          <a:stretch/>
        </p:blipFill>
        <p:spPr>
          <a:xfrm>
            <a:off x="525966" y="509707"/>
            <a:ext cx="11388025" cy="6348293"/>
          </a:xfrm>
          <a:prstGeom prst="rect">
            <a:avLst/>
          </a:prstGeom>
        </p:spPr>
      </p:pic>
      <p:sp>
        <p:nvSpPr>
          <p:cNvPr id="8" name="Title 1"/>
          <p:cNvSpPr>
            <a:spLocks noGrp="1"/>
          </p:cNvSpPr>
          <p:nvPr>
            <p:ph type="title"/>
          </p:nvPr>
        </p:nvSpPr>
        <p:spPr>
          <a:xfrm>
            <a:off x="548268" y="-180975"/>
            <a:ext cx="10515600" cy="1325563"/>
          </a:xfrm>
        </p:spPr>
        <p:txBody>
          <a:bodyPr/>
          <a:lstStyle/>
          <a:p>
            <a:r>
              <a:rPr lang="en-US" altLang="zh-TW" dirty="0"/>
              <a:t>Problem </a:t>
            </a:r>
            <a:r>
              <a:rPr lang="en-US" altLang="zh-TW" dirty="0" smtClean="0"/>
              <a:t>6.2</a:t>
            </a:r>
            <a:endParaRPr lang="en-US" dirty="0"/>
          </a:p>
        </p:txBody>
      </p:sp>
    </p:spTree>
    <p:extLst>
      <p:ext uri="{BB962C8B-B14F-4D97-AF65-F5344CB8AC3E}">
        <p14:creationId xmlns:p14="http://schemas.microsoft.com/office/powerpoint/2010/main" val="15969819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4512</TotalTime>
  <Words>993</Words>
  <Application>Microsoft Office PowerPoint</Application>
  <PresentationFormat>Widescreen</PresentationFormat>
  <Paragraphs>89</Paragraphs>
  <Slides>14</Slides>
  <Notes>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新細明體</vt:lpstr>
      <vt:lpstr>Arial</vt:lpstr>
      <vt:lpstr>Calibri</vt:lpstr>
      <vt:lpstr>Calibri Light</vt:lpstr>
      <vt:lpstr>Office Theme</vt:lpstr>
      <vt:lpstr>MATLAB</vt:lpstr>
      <vt:lpstr>About the demo video</vt:lpstr>
      <vt:lpstr>Program file name format</vt:lpstr>
      <vt:lpstr>PowerPoint Presentation</vt:lpstr>
      <vt:lpstr>PowerPoint Presentation</vt:lpstr>
      <vt:lpstr>(0%) Problem 6.1. Ignore this question.</vt:lpstr>
      <vt:lpstr>(50%) Problem 6.2. </vt:lpstr>
      <vt:lpstr>Problem 6.2</vt:lpstr>
      <vt:lpstr>Problem 6.2</vt:lpstr>
      <vt:lpstr>(50%) Problem 6.3</vt:lpstr>
      <vt:lpstr>Problem 6.3</vt:lpstr>
      <vt:lpstr>Problem 6.3. x0 = 1 </vt:lpstr>
      <vt:lpstr>Problem 6.3. x0 = 5 </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291</cp:revision>
  <dcterms:created xsi:type="dcterms:W3CDTF">2019-02-26T08:18:36Z</dcterms:created>
  <dcterms:modified xsi:type="dcterms:W3CDTF">2019-04-26T01:53:15Z</dcterms:modified>
</cp:coreProperties>
</file>

<file path=docProps/thumbnail.jpeg>
</file>